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39"/>
  </p:notesMasterIdLst>
  <p:handoutMasterIdLst>
    <p:handoutMasterId r:id="rId40"/>
  </p:handoutMasterIdLst>
  <p:sldIdLst>
    <p:sldId id="1724" r:id="rId7"/>
    <p:sldId id="1726" r:id="rId8"/>
    <p:sldId id="1725" r:id="rId9"/>
    <p:sldId id="1734" r:id="rId10"/>
    <p:sldId id="1727" r:id="rId11"/>
    <p:sldId id="1728" r:id="rId12"/>
    <p:sldId id="1731" r:id="rId13"/>
    <p:sldId id="1730" r:id="rId14"/>
    <p:sldId id="1732" r:id="rId15"/>
    <p:sldId id="1733" r:id="rId16"/>
    <p:sldId id="1735" r:id="rId17"/>
    <p:sldId id="1736" r:id="rId18"/>
    <p:sldId id="1738" r:id="rId19"/>
    <p:sldId id="1739" r:id="rId20"/>
    <p:sldId id="1740" r:id="rId21"/>
    <p:sldId id="1741" r:id="rId22"/>
    <p:sldId id="1742" r:id="rId23"/>
    <p:sldId id="1743" r:id="rId24"/>
    <p:sldId id="1744" r:id="rId25"/>
    <p:sldId id="1745" r:id="rId26"/>
    <p:sldId id="1746" r:id="rId27"/>
    <p:sldId id="1747" r:id="rId28"/>
    <p:sldId id="1748" r:id="rId29"/>
    <p:sldId id="1749" r:id="rId30"/>
    <p:sldId id="1750" r:id="rId31"/>
    <p:sldId id="1751" r:id="rId32"/>
    <p:sldId id="1752" r:id="rId33"/>
    <p:sldId id="1754" r:id="rId34"/>
    <p:sldId id="1753" r:id="rId35"/>
    <p:sldId id="1755" r:id="rId36"/>
    <p:sldId id="1756" r:id="rId37"/>
    <p:sldId id="1757" r:id="rId3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8" autoAdjust="0"/>
    <p:restoredTop sz="87367" autoAdjust="0"/>
  </p:normalViewPr>
  <p:slideViewPr>
    <p:cSldViewPr>
      <p:cViewPr varScale="1">
        <p:scale>
          <a:sx n="67" d="100"/>
          <a:sy n="67" d="100"/>
        </p:scale>
        <p:origin x="902" y="3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11/28/2017 4:34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11/28/2017 4:34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1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11/28/2017 4:34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11/28/2017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 dirty="0"/>
              <a:t>https://aka.ms/odscbots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40182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11/28/2017</a:t>
            </a:fld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2" r:id="rId15"/>
    <p:sldLayoutId id="2147484384" r:id="rId16"/>
    <p:sldLayoutId id="2147484385" r:id="rId17"/>
    <p:sldLayoutId id="2147484386" r:id="rId18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6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1211263"/>
            <a:ext cx="9661234" cy="15239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LUIS: Language Understanding Intelligent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9"/>
          <a:stretch/>
        </p:blipFill>
        <p:spPr>
          <a:xfrm>
            <a:off x="7589837" y="2365846"/>
            <a:ext cx="46922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Types of Features - Patterns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729" y="1501072"/>
            <a:ext cx="11595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A pattern feature includes regular expression or regex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Example: To recognize KnowledgeBaseArticle, the regex can be "kb\d+" for identifying knowledge base article IDs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Kb8732827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Kb3333337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Enter some utterances and label the entity</a:t>
            </a:r>
          </a:p>
        </p:txBody>
      </p:sp>
    </p:spTree>
    <p:extLst>
      <p:ext uri="{BB962C8B-B14F-4D97-AF65-F5344CB8AC3E}">
        <p14:creationId xmlns:p14="http://schemas.microsoft.com/office/powerpoint/2010/main" val="76096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Use Prebuilt Domains in LUIS Apps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00759"/>
              </p:ext>
            </p:extLst>
          </p:nvPr>
        </p:nvGraphicFramePr>
        <p:xfrm>
          <a:off x="731837" y="1516062"/>
          <a:ext cx="10515600" cy="2702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Prebuilt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Taking pictures and recording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Sending messages and making phone 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Handling queries related to music, movies, and 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Handling queries related to places like businesses, institutions, restaurants, public spaces and addresses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Utilities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Handling requests that are common in many domains, like "help", "repeat", "start over"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Use Prebuilt Domains in LUIS Apps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1615561"/>
            <a:ext cx="9573306" cy="39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0346-22CA-4E9B-AD35-F49E5A958188}"/>
              </a:ext>
            </a:extLst>
          </p:cNvPr>
          <p:cNvSpPr txBox="1"/>
          <p:nvPr/>
        </p:nvSpPr>
        <p:spPr>
          <a:xfrm>
            <a:off x="7285037" y="5866612"/>
            <a:ext cx="527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… and many more</a:t>
            </a:r>
          </a:p>
        </p:txBody>
      </p:sp>
    </p:spTree>
    <p:extLst>
      <p:ext uri="{BB962C8B-B14F-4D97-AF65-F5344CB8AC3E}">
        <p14:creationId xmlns:p14="http://schemas.microsoft.com/office/powerpoint/2010/main" val="197062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Create a New App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324" y="604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5DFAC3-8164-4E98-B99E-8922E921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12" y="1668462"/>
            <a:ext cx="7688812" cy="441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71000-2ED0-4DD6-B512-B7142AC8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7" y="2011362"/>
            <a:ext cx="426422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and Train Intents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088" y="1516062"/>
            <a:ext cx="115952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All applications come with the predefined intent - </a:t>
            </a:r>
            <a:r>
              <a:rPr lang="en-US" sz="2400" b="1" dirty="0"/>
              <a:t>None</a:t>
            </a:r>
            <a:endParaRPr lang="en-US" sz="2400" dirty="0"/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Train the app to recognize user statements that are irrelevant to the app</a:t>
            </a:r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Example:</a:t>
            </a:r>
          </a:p>
          <a:p>
            <a:pPr algn="just"/>
            <a:r>
              <a:rPr lang="en-US" sz="2400" dirty="0"/>
              <a:t>	"Get me a great cookie recipe" in a travel agent app, label that utterance with the 	None intent</a:t>
            </a:r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You can add up to 80 intents in a single LUIS app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4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Intents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098" y="1516062"/>
            <a:ext cx="1159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- Adding BookFlight Intent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24" y="2026896"/>
            <a:ext cx="9204319" cy="223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 descr="Add In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95" y="4513494"/>
            <a:ext cx="5891213" cy="21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76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Example Utterances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0007" y="1428364"/>
            <a:ext cx="11595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LUIS learns from utterances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By constantly adding more utterances and labeling them, you are enhancing your application’s language learning experience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 The more relevant and diverse examples you add to the intent, the better intent prediction you get from your app</a:t>
            </a:r>
          </a:p>
          <a:p>
            <a:pPr marL="342900" indent="-342900" algn="just">
              <a:buFontTx/>
              <a:buChar char="-"/>
            </a:pPr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For example, </a:t>
            </a:r>
          </a:p>
          <a:p>
            <a:pPr lvl="1" algn="just"/>
            <a:r>
              <a:rPr lang="en-US" sz="2000" dirty="0"/>
              <a:t>	“book me a flight to Paris”</a:t>
            </a:r>
          </a:p>
          <a:p>
            <a:pPr lvl="1" algn="just"/>
            <a:r>
              <a:rPr lang="en-US" sz="2000" dirty="0"/>
              <a:t>	“Reserve me a flight to Paris”</a:t>
            </a:r>
          </a:p>
          <a:p>
            <a:pPr lvl="1" algn="just"/>
            <a:r>
              <a:rPr lang="en-US" sz="2000" dirty="0"/>
              <a:t>	"book me a ticket to Paris"</a:t>
            </a:r>
          </a:p>
          <a:p>
            <a:pPr lvl="1" algn="just"/>
            <a:r>
              <a:rPr lang="en-US" sz="2000" dirty="0"/>
              <a:t>	"Get me a ticket to Paris”</a:t>
            </a:r>
          </a:p>
          <a:p>
            <a:pPr lvl="1" algn="just"/>
            <a:r>
              <a:rPr lang="en-US" sz="2000" dirty="0"/>
              <a:t>	"Fly me to Paris“</a:t>
            </a:r>
          </a:p>
          <a:p>
            <a:pPr lvl="1" algn="just"/>
            <a:r>
              <a:rPr lang="en-US" sz="2000" dirty="0"/>
              <a:t>	"Take me on a flight to Paris"</a:t>
            </a:r>
          </a:p>
        </p:txBody>
      </p:sp>
    </p:spTree>
    <p:extLst>
      <p:ext uri="{BB962C8B-B14F-4D97-AF65-F5344CB8AC3E}">
        <p14:creationId xmlns:p14="http://schemas.microsoft.com/office/powerpoint/2010/main" val="209570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To Add an Utterance</a:t>
            </a:r>
          </a:p>
        </p:txBody>
      </p:sp>
      <p:pic>
        <p:nvPicPr>
          <p:cNvPr id="6146" name="Picture 2" descr="Intent Details p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3"/>
          <a:stretch/>
        </p:blipFill>
        <p:spPr bwMode="auto">
          <a:xfrm>
            <a:off x="1341437" y="2366722"/>
            <a:ext cx="11064875" cy="462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/>
              <a:t>Book me 2 adult business tickets to Paris tomorrow on Air France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816" y="150419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27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Utterances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After adding utterances, we need to label them</a:t>
            </a:r>
          </a:p>
          <a:p>
            <a:pPr algn="just"/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Utterances are labeled in terms of intents and entities</a:t>
            </a:r>
          </a:p>
          <a:p>
            <a:pPr algn="just"/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Adding an utterance in an intent page means that it is labeled under this intent</a:t>
            </a:r>
          </a:p>
          <a:p>
            <a:pPr algn="just"/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You only need to label custom entities, because prebuilt entities are detected and labeled automatically by your app</a:t>
            </a:r>
          </a:p>
        </p:txBody>
      </p:sp>
    </p:spTree>
    <p:extLst>
      <p:ext uri="{BB962C8B-B14F-4D97-AF65-F5344CB8AC3E}">
        <p14:creationId xmlns:p14="http://schemas.microsoft.com/office/powerpoint/2010/main" val="361981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Utterances - Example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i="1" dirty="0"/>
              <a:t>“book me 2 adult business tickets to Paris tomorrow on Air”</a:t>
            </a:r>
          </a:p>
          <a:p>
            <a:pPr marL="342900" indent="-342900" algn="just">
              <a:buFontTx/>
              <a:buChar char="-"/>
            </a:pPr>
            <a:r>
              <a:rPr lang="en-US" sz="2000" i="1" dirty="0"/>
              <a:t>number</a:t>
            </a:r>
            <a:r>
              <a:rPr lang="en-US" sz="2000" dirty="0"/>
              <a:t> and </a:t>
            </a:r>
            <a:r>
              <a:rPr lang="en-US" sz="2000" i="1" dirty="0"/>
              <a:t>datetime</a:t>
            </a:r>
            <a:r>
              <a:rPr lang="en-US" sz="2000" dirty="0"/>
              <a:t> are identified automatically from the example text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2 is labeled as </a:t>
            </a:r>
            <a:r>
              <a:rPr lang="en-US" sz="2000" i="1" dirty="0"/>
              <a:t>number</a:t>
            </a:r>
            <a:r>
              <a:rPr lang="en-US" sz="2000" dirty="0"/>
              <a:t> and "tomorrow" as </a:t>
            </a:r>
            <a:r>
              <a:rPr lang="en-US" sz="2000" i="1" dirty="0"/>
              <a:t>datetime</a:t>
            </a:r>
            <a:endParaRPr lang="en-US" sz="2000" dirty="0"/>
          </a:p>
        </p:txBody>
      </p:sp>
      <p:pic>
        <p:nvPicPr>
          <p:cNvPr id="8194" name="Picture 2" descr="Prebuilt Entity Labe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94" y="2963862"/>
            <a:ext cx="9918148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3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Key Concepts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6627" y="1442235"/>
            <a:ext cx="115952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Utterance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Textual input from the user that your app needs to interpret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Example: "Book me a ticket to Paris", "Booking", "Paris flight“</a:t>
            </a:r>
          </a:p>
          <a:p>
            <a:pPr algn="just"/>
            <a:endParaRPr lang="en-US" sz="1600" dirty="0"/>
          </a:p>
          <a:p>
            <a:pPr algn="just"/>
            <a:r>
              <a:rPr lang="en-US" sz="2400" b="1" dirty="0"/>
              <a:t>Intents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An intent is an action the user wants to perform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Verbs/Goal expressed in a user's input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Example: "booking a flight", "paying a bill", "finding a news article“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Define a set of named intents:</a:t>
            </a:r>
          </a:p>
          <a:p>
            <a:pPr marL="809271" lvl="1" indent="-342900" algn="just">
              <a:buFontTx/>
              <a:buChar char="-"/>
            </a:pPr>
            <a:r>
              <a:rPr lang="en-US" sz="2000" dirty="0"/>
              <a:t>“Book me a ticket to Paris” -&gt; BookFlight</a:t>
            </a:r>
          </a:p>
        </p:txBody>
      </p:sp>
    </p:spTree>
    <p:extLst>
      <p:ext uri="{BB962C8B-B14F-4D97-AF65-F5344CB8AC3E}">
        <p14:creationId xmlns:p14="http://schemas.microsoft.com/office/powerpoint/2010/main" val="3593823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Label Custom Entities</a:t>
            </a:r>
          </a:p>
        </p:txBody>
      </p:sp>
      <p:pic>
        <p:nvPicPr>
          <p:cNvPr id="10242" name="Picture 2" descr="Simple Entity Labe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40" y="1805666"/>
            <a:ext cx="11131235" cy="51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9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0007" y="1428364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You can add up to 30 entities in a single LUIS app</a:t>
            </a:r>
          </a:p>
          <a:p>
            <a:pPr algn="just"/>
            <a:endParaRPr lang="en-US" sz="20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Add prebuilt entities</a:t>
            </a:r>
          </a:p>
        </p:txBody>
      </p:sp>
      <p:pic>
        <p:nvPicPr>
          <p:cNvPr id="11266" name="Picture 2" descr="Entities Page - Add first ent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/>
          <a:stretch/>
        </p:blipFill>
        <p:spPr bwMode="auto">
          <a:xfrm>
            <a:off x="884237" y="2790371"/>
            <a:ext cx="11552238" cy="42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Add Prebuilt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 descr="Add prebuilt entity dialog 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97" y="1276785"/>
            <a:ext cx="6496886" cy="571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8" y="1428364"/>
            <a:ext cx="4952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dirty="0"/>
              <a:t>To add datetime</a:t>
            </a:r>
          </a:p>
        </p:txBody>
      </p:sp>
    </p:spTree>
    <p:extLst>
      <p:ext uri="{BB962C8B-B14F-4D97-AF65-F5344CB8AC3E}">
        <p14:creationId xmlns:p14="http://schemas.microsoft.com/office/powerpoint/2010/main" val="230853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Custom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729" y="1501072"/>
            <a:ext cx="11748508" cy="352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b="1" dirty="0"/>
              <a:t>Simple</a:t>
            </a:r>
            <a:r>
              <a:rPr lang="en-US" sz="2400" dirty="0"/>
              <a:t>: a generic entity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Hierarchical</a:t>
            </a:r>
            <a:r>
              <a:rPr lang="en-US" sz="2400" dirty="0"/>
              <a:t>: a parent including children (sub-types) which are dependent on the parent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Composite</a:t>
            </a:r>
            <a:r>
              <a:rPr lang="en-US" sz="2400" dirty="0"/>
              <a:t>: a compound of two or more separate entities combined together forming a composite and treated as a single entity</a:t>
            </a:r>
          </a:p>
          <a:p>
            <a:pPr algn="just"/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List</a:t>
            </a:r>
            <a:r>
              <a:rPr lang="en-US" sz="2400" dirty="0"/>
              <a:t>: a customized list of entity values, to be used as keywords or identifiers to recognize the entity within utterances</a:t>
            </a:r>
          </a:p>
        </p:txBody>
      </p:sp>
    </p:spTree>
    <p:extLst>
      <p:ext uri="{BB962C8B-B14F-4D97-AF65-F5344CB8AC3E}">
        <p14:creationId xmlns:p14="http://schemas.microsoft.com/office/powerpoint/2010/main" val="107599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Simple Entity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Add Entity Dialog box - Si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58" y="2201862"/>
            <a:ext cx="9134066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4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Hierarchical Entity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 descr="Add hierarchical ent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9" y="1439746"/>
            <a:ext cx="7944686" cy="55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08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List Entity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 descr="Add a list ent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7" y="1287462"/>
            <a:ext cx="45624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dd list entity val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3" y="3935866"/>
            <a:ext cx="89249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729" y="1501072"/>
            <a:ext cx="3823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Manually add lists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Import list from file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297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Train and Test Your App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 descr="Interactive testing of current 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7" y="3149851"/>
            <a:ext cx="8197552" cy="3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729" y="1501072"/>
            <a:ext cx="10986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Interactive testing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Batch testing: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Large number of test utterances in a batch file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JSON format</a:t>
            </a:r>
          </a:p>
          <a:p>
            <a:pPr marL="752121" lvl="1" indent="-285750" algn="just">
              <a:buFontTx/>
              <a:buChar char="-"/>
            </a:pPr>
            <a:r>
              <a:rPr lang="en-US" sz="2400" dirty="0"/>
              <a:t>&lt;1000 utterances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Validation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9841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Publish Your App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0759" y="1492658"/>
            <a:ext cx="11596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Publish the app as a web service on Azure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Get an HTTP endpoint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Production Slot</a:t>
            </a:r>
            <a:r>
              <a:rPr lang="en-US" sz="2400" dirty="0"/>
              <a:t>: Publish your app directly to the Production Slot where end users can access and use your model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r>
              <a:rPr lang="en-US" sz="2400" b="1" dirty="0"/>
              <a:t>Staging Slot</a:t>
            </a:r>
            <a:r>
              <a:rPr lang="en-US" sz="2400" dirty="0"/>
              <a:t>: Publish your app to the Staging Slot where you can iteratively test your app to validate changes before publishing to the production slot</a:t>
            </a:r>
          </a:p>
        </p:txBody>
      </p:sp>
    </p:spTree>
    <p:extLst>
      <p:ext uri="{BB962C8B-B14F-4D97-AF65-F5344CB8AC3E}">
        <p14:creationId xmlns:p14="http://schemas.microsoft.com/office/powerpoint/2010/main" val="58938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0510" y="1287462"/>
            <a:ext cx="11574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Suggested utterances are from end-user queries on the application’s HTTP endpoint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If the app is not published or has not received hits yet, you will not have any suggested utterances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You will not get suggested utterances for an intent/entity if no endpoint hits are received on this intent/entity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Suggested Utterances</a:t>
            </a:r>
          </a:p>
        </p:txBody>
      </p:sp>
      <p:pic>
        <p:nvPicPr>
          <p:cNvPr id="18434" name="Picture 2" descr="Suggested utterances for in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29" y="3595786"/>
            <a:ext cx="10447693" cy="33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6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Key Concepts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007" y="1428364"/>
            <a:ext cx="115952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Entities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A class of object that is relevant to a user’s intent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Nouns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Example: "Book me a ticket to Paris" -&gt; "Paris“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Pick the actions to fulfill an intent</a:t>
            </a:r>
          </a:p>
          <a:p>
            <a:pPr algn="just"/>
            <a:endParaRPr lang="en-US" sz="1600" dirty="0"/>
          </a:p>
          <a:p>
            <a:pPr algn="just"/>
            <a:r>
              <a:rPr lang="en-US" sz="2400" b="1" dirty="0"/>
              <a:t>Classes of similar objects</a:t>
            </a:r>
          </a:p>
          <a:p>
            <a:pPr algn="just"/>
            <a:endParaRPr lang="en-US" sz="1600" b="1" dirty="0"/>
          </a:p>
          <a:p>
            <a:pPr marL="342900" indent="-342900" algn="just">
              <a:buFontTx/>
              <a:buChar char="-"/>
            </a:pPr>
            <a:r>
              <a:rPr lang="en-US" sz="2000" dirty="0"/>
              <a:t>Names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Locations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Time Expressions</a:t>
            </a:r>
          </a:p>
          <a:p>
            <a:pPr marL="342900" indent="-342900" algn="just">
              <a:buFontTx/>
              <a:buChar char="-"/>
            </a:pPr>
            <a:r>
              <a:rPr lang="en-US" sz="2000" dirty="0"/>
              <a:t>Money Expressions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826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0510" y="1287462"/>
            <a:ext cx="115744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400" dirty="0"/>
              <a:t>The app dashboard is a visualized reporting tool which enables you to monitor your app at a single glance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Displays significant data compiled from multiple app pages</a:t>
            </a:r>
          </a:p>
          <a:p>
            <a:pPr marL="285750" indent="-285750" algn="just">
              <a:buFontTx/>
              <a:buChar char="-"/>
            </a:pPr>
            <a:r>
              <a:rPr lang="en-US" sz="2400" dirty="0"/>
              <a:t>Model Data Statistics</a:t>
            </a:r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2400" dirty="0"/>
          </a:p>
          <a:p>
            <a:pPr marL="285750" indent="-285750" algn="just">
              <a:buFontTx/>
              <a:buChar char="-"/>
            </a:pPr>
            <a:endParaRPr lang="en-US" sz="1200" dirty="0"/>
          </a:p>
          <a:p>
            <a:pPr marL="285750" indent="-285750" algn="just">
              <a:buFontTx/>
              <a:buChar char="-"/>
            </a:pPr>
            <a:r>
              <a:rPr lang="en-US" sz="2400" dirty="0"/>
              <a:t>Endpoint Hits</a:t>
            </a:r>
          </a:p>
          <a:p>
            <a:pPr algn="just"/>
            <a:endParaRPr lang="en-US" sz="2400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Monitor your App</a:t>
            </a:r>
          </a:p>
        </p:txBody>
      </p:sp>
      <p:pic>
        <p:nvPicPr>
          <p:cNvPr id="19458" name="Picture 2" descr="App Data Statis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9" y="2887662"/>
            <a:ext cx="9970267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Endpoint Hi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4395787"/>
            <a:ext cx="7886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55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7" y="368850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520759" y="358645"/>
            <a:ext cx="11889564" cy="7764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Monitor your App</a:t>
            </a:r>
          </a:p>
        </p:txBody>
      </p:sp>
      <p:pic>
        <p:nvPicPr>
          <p:cNvPr id="21506" name="Picture 2" descr="Hits per Peri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8646"/>
            <a:ext cx="4922837" cy="28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ntent Breakdow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1198646"/>
            <a:ext cx="4068989" cy="40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Entity Breakdow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16" y="1212479"/>
            <a:ext cx="3627438" cy="362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40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494-B323-43FA-9F87-1B55842D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2" y="2831590"/>
            <a:ext cx="7114249" cy="917575"/>
          </a:xfrm>
        </p:spPr>
        <p:txBody>
          <a:bodyPr>
            <a:noAutofit/>
          </a:bodyPr>
          <a:lstStyle/>
          <a:p>
            <a:pPr algn="ctr"/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LAB: </a:t>
            </a: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br>
              <a:rPr lang="en-US" sz="7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</a:br>
            <a:r>
              <a:rPr lang="en-US" sz="7000" spc="-102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BotsLuisLab</a:t>
            </a:r>
            <a:br>
              <a:rPr lang="en-US" sz="7200" b="1" dirty="0"/>
            </a:br>
            <a:endParaRPr lang="en-US" sz="7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4C80F-1BBA-40C4-B39C-2506D16142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728B5-9D75-462C-A194-C721431C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64" y="295275"/>
            <a:ext cx="5225184" cy="607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37BC3-5083-4E84-92CA-B19BAC96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4836092"/>
            <a:ext cx="5225184" cy="215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49DF-4B2B-4ACD-BE69-5AAD1035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73"/>
          <a:stretch/>
        </p:blipFill>
        <p:spPr>
          <a:xfrm>
            <a:off x="7211291" y="1"/>
            <a:ext cx="5225184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21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Types of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6015312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12639"/>
              </p:ext>
            </p:extLst>
          </p:nvPr>
        </p:nvGraphicFramePr>
        <p:xfrm>
          <a:off x="718590" y="1519512"/>
          <a:ext cx="11493901" cy="4495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Prebuilt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Built-in types that represent common concepts like dates, times, and geography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List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Variations, synonyms, same concept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Simple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 simple entity is a generic entity that describes a single concept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324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effectLst/>
                        </a:rPr>
                        <a:t>Hierarchical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 hierarchical entity defines a category and its members</a:t>
                      </a:r>
                    </a:p>
                    <a:p>
                      <a:endParaRPr lang="en-US" sz="1700" dirty="0"/>
                    </a:p>
                    <a:p>
                      <a:r>
                        <a:rPr lang="en-US" sz="1700" dirty="0"/>
                        <a:t>For example, in a travel agent app, you could add hierarchical entities like these:</a:t>
                      </a:r>
                    </a:p>
                    <a:p>
                      <a:endParaRPr lang="en-US" sz="170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/>
                        <a:t>$Location, including $FromLocation and $ToLocation as child entities that represent origin and destination locations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/>
                        <a:t>$TravelClass, including $First, $Business, and $Economy as child entities that represent the travel class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324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effectLst/>
                        </a:rPr>
                        <a:t>Composite</a:t>
                      </a:r>
                      <a:endParaRPr lang="en-US" sz="1700" b="0" dirty="0">
                        <a:effectLst/>
                        <a:latin typeface="+mn-lt"/>
                      </a:endParaRPr>
                    </a:p>
                  </a:txBody>
                  <a:tcPr marL="152400" marR="152400" marT="114300" marB="114300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700" dirty="0"/>
                        <a:t>A composite entity is made up of other entities that form parts of a whole</a:t>
                      </a:r>
                    </a:p>
                  </a:txBody>
                  <a:tcPr marL="152400" marR="152400" marT="114300" marB="11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03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256891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Prebuilt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78144"/>
              </p:ext>
            </p:extLst>
          </p:nvPr>
        </p:nvGraphicFramePr>
        <p:xfrm>
          <a:off x="1716295" y="1207534"/>
          <a:ext cx="9498491" cy="473497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5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2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8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28731">
                <a:tc>
                  <a:txBody>
                    <a:bodyPr/>
                    <a:lstStyle/>
                    <a:p>
                      <a:r>
                        <a:rPr lang="en-US" sz="1800" dirty="0"/>
                        <a:t>Entity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en-US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fr-FR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it-IT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es-ES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zh-CN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de-DE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pt-BR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ja-JP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ko-kr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Datetime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Number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Percentage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Temperature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Dimension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Money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Age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Geography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Encyclopedia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URL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Email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011">
                <a:tc>
                  <a:txBody>
                    <a:bodyPr/>
                    <a:lstStyle/>
                    <a:p>
                      <a:r>
                        <a:rPr lang="en-US" sz="1700" dirty="0"/>
                        <a:t>Phone number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Y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  <a:endParaRPr lang="en-US" sz="1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94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Examples of Prebuilt Entities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31" y="6020044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695324"/>
              </p:ext>
            </p:extLst>
          </p:nvPr>
        </p:nvGraphicFramePr>
        <p:xfrm>
          <a:off x="655637" y="1592262"/>
          <a:ext cx="11277600" cy="2941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4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422">
                <a:tc>
                  <a:txBody>
                    <a:bodyPr/>
                    <a:lstStyle/>
                    <a:p>
                      <a:r>
                        <a:rPr lang="en-US" sz="1800" dirty="0"/>
                        <a:t>Pre-built entity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 Utterance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JSON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builtin.number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ten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kern="1200" dirty="0">
                          <a:effectLst/>
                        </a:rPr>
                        <a:t>{ "type": "builtin.number", "entity": "ten"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builtin.number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3.1415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"builtin.number", "entity": "3 . 1415"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builtin.ordinal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first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"builtin.ordinal", "entity": "first"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builtin.ordinal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10th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"builtin.ordinal", "entity": "10th"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700" dirty="0"/>
                        <a:t>builtin.temperature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10 degrees celcius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"builtin.temperature", "entity": "10 degrees celcius"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builtin.temperature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78 F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"builtin.temperature", "entity": "78 f"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builtin.dimension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 miles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"builtin.dimension", "entity": "2 miles" }</a:t>
                      </a:r>
                      <a:endParaRPr lang="en-US" sz="17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5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Example of Intent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5279" y="4953977"/>
            <a:ext cx="922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All applications come with the predefined intent, "None"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56634"/>
              </p:ext>
            </p:extLst>
          </p:nvPr>
        </p:nvGraphicFramePr>
        <p:xfrm>
          <a:off x="619545" y="1516062"/>
          <a:ext cx="9753600" cy="3088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Example intent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 utterances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BookFlight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Book me a flight to Rio next week </a:t>
                      </a:r>
                    </a:p>
                    <a:p>
                      <a:r>
                        <a:rPr lang="en-US" sz="1700" dirty="0"/>
                        <a:t>Fly me to Rio on the 24th </a:t>
                      </a:r>
                    </a:p>
                    <a:p>
                      <a:r>
                        <a:rPr lang="en-US" sz="1700" dirty="0"/>
                        <a:t>I need a plane ticket next Sunday to Rio de Janeiro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Greeting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Hi </a:t>
                      </a:r>
                    </a:p>
                    <a:p>
                      <a:r>
                        <a:rPr lang="en-US" sz="1700" dirty="0"/>
                        <a:t>Hello </a:t>
                      </a:r>
                    </a:p>
                    <a:p>
                      <a:r>
                        <a:rPr lang="en-US" sz="1700" dirty="0"/>
                        <a:t>Good morning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CheckWeather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What's the weather like in Boston? </a:t>
                      </a:r>
                    </a:p>
                    <a:p>
                      <a:r>
                        <a:rPr lang="en-US" sz="1700" dirty="0"/>
                        <a:t>Show me the forecast for this weekend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Get me a cookie recipe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58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How do Intents Relate to Entities?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94964"/>
              </p:ext>
            </p:extLst>
          </p:nvPr>
        </p:nvGraphicFramePr>
        <p:xfrm>
          <a:off x="655637" y="1592262"/>
          <a:ext cx="10210800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41">
                <a:tc>
                  <a:txBody>
                    <a:bodyPr/>
                    <a:lstStyle/>
                    <a:p>
                      <a:r>
                        <a:rPr lang="en-US" sz="1800" dirty="0"/>
                        <a:t>Example intent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Entity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Entity in example utterances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259">
                <a:tc>
                  <a:txBody>
                    <a:bodyPr/>
                    <a:lstStyle/>
                    <a:p>
                      <a:r>
                        <a:rPr lang="en-US" sz="1700" dirty="0"/>
                        <a:t>CheckWeather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"location", "entity": "seattle" }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What's the weather like in Seattle?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700" dirty="0"/>
                        <a:t>CheckWeather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{ "type": "date_range", "entity": "this weekend" }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Show me the forecast for this weekend</a:t>
                      </a:r>
                      <a:endParaRPr lang="en-US" sz="17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42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latin typeface="+mn-lt"/>
              </a:rPr>
              <a:t>Features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6025028"/>
            <a:ext cx="1676400" cy="59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6627" y="1418527"/>
            <a:ext cx="1159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000" dirty="0"/>
              <a:t>Features are not intents or entities</a:t>
            </a:r>
          </a:p>
          <a:p>
            <a:pPr marL="285750" indent="-285750" algn="just">
              <a:buFontTx/>
              <a:buChar char="-"/>
            </a:pPr>
            <a:endParaRPr lang="en-US" sz="2000" dirty="0"/>
          </a:p>
          <a:p>
            <a:pPr marL="285750" indent="-285750" algn="just">
              <a:buFontTx/>
              <a:buChar char="-"/>
            </a:pPr>
            <a:r>
              <a:rPr lang="en-US" sz="2000" dirty="0"/>
              <a:t>Features might provide examples of related terms, or a pattern to recognize in related terms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55423"/>
              </p:ext>
            </p:extLst>
          </p:nvPr>
        </p:nvGraphicFramePr>
        <p:xfrm>
          <a:off x="763531" y="2963862"/>
          <a:ext cx="11201400" cy="1752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4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700" dirty="0"/>
                        <a:t>Phrase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 phrase list includes a group of values (words or phrases) that belong to the same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7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 pattern specifies a regular expression to help LUIS recognize regular patterns that are frequently used in your application's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453973"/>
      </p:ext>
    </p:extLst>
  </p:cSld>
  <p:clrMapOvr>
    <a:masterClrMapping/>
  </p:clrMapOvr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Props1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bc6b55d-a734-43bd-8eab-fb065c703cf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53171</TotalTime>
  <Words>2474</Words>
  <Application>Microsoft Office PowerPoint</Application>
  <PresentationFormat>Custom</PresentationFormat>
  <Paragraphs>479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Wingdings</vt:lpstr>
      <vt:lpstr>5-30721_Build_2016_Template_Light</vt:lpstr>
      <vt:lpstr>WHITE TEMPLATE</vt:lpstr>
      <vt:lpstr>1_Bot Framework</vt:lpstr>
      <vt:lpstr>LUIS: Language Understanding Intelligent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LAB:   BotsLuisLab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Mithun Prasad</cp:lastModifiedBy>
  <cp:revision>1267</cp:revision>
  <cp:lastPrinted>2016-11-07T00:23:41Z</cp:lastPrinted>
  <dcterms:created xsi:type="dcterms:W3CDTF">2016-04-12T19:22:57Z</dcterms:created>
  <dcterms:modified xsi:type="dcterms:W3CDTF">2017-11-27T23:10:37Z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miprasad@microsoft.com</vt:lpwstr>
  </property>
  <property fmtid="{D5CDD505-2E9C-101B-9397-08002B2CF9AE}" pid="18" name="MSIP_Label_f42aa342-8706-4288-bd11-ebb85995028c_SetDate">
    <vt:lpwstr>2017-06-22T01:01:46.6605675+12:00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